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31"/>
  </p:notesMasterIdLst>
  <p:handoutMasterIdLst>
    <p:handoutMasterId r:id="rId32"/>
  </p:handoutMasterIdLst>
  <p:sldIdLst>
    <p:sldId id="446" r:id="rId5"/>
    <p:sldId id="479" r:id="rId6"/>
    <p:sldId id="459" r:id="rId7"/>
    <p:sldId id="471" r:id="rId8"/>
    <p:sldId id="472" r:id="rId9"/>
    <p:sldId id="480" r:id="rId10"/>
    <p:sldId id="473" r:id="rId11"/>
    <p:sldId id="470" r:id="rId12"/>
    <p:sldId id="498" r:id="rId13"/>
    <p:sldId id="493" r:id="rId14"/>
    <p:sldId id="499" r:id="rId15"/>
    <p:sldId id="461" r:id="rId16"/>
    <p:sldId id="488" r:id="rId17"/>
    <p:sldId id="494" r:id="rId18"/>
    <p:sldId id="467" r:id="rId19"/>
    <p:sldId id="487" r:id="rId20"/>
    <p:sldId id="474" r:id="rId21"/>
    <p:sldId id="462" r:id="rId22"/>
    <p:sldId id="475" r:id="rId23"/>
    <p:sldId id="486" r:id="rId24"/>
    <p:sldId id="463" r:id="rId25"/>
    <p:sldId id="489" r:id="rId26"/>
    <p:sldId id="464" r:id="rId27"/>
    <p:sldId id="465" r:id="rId28"/>
    <p:sldId id="495" r:id="rId29"/>
    <p:sldId id="4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48"/>
    <p:restoredTop sz="94656"/>
  </p:normalViewPr>
  <p:slideViewPr>
    <p:cSldViewPr snapToGrid="0">
      <p:cViewPr varScale="1">
        <p:scale>
          <a:sx n="107" d="100"/>
          <a:sy n="107" d="100"/>
        </p:scale>
        <p:origin x="200" y="16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6/15/22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6/15/22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432953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1305511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17</a:t>
            </a:fld>
            <a:endParaRPr lang="en-US" dirty="0"/>
          </a:p>
        </p:txBody>
      </p:sp>
    </p:spTree>
    <p:extLst>
      <p:ext uri="{BB962C8B-B14F-4D97-AF65-F5344CB8AC3E}">
        <p14:creationId xmlns:p14="http://schemas.microsoft.com/office/powerpoint/2010/main" val="2961700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18</a:t>
            </a:fld>
            <a:endParaRPr lang="en-US" dirty="0"/>
          </a:p>
        </p:txBody>
      </p:sp>
    </p:spTree>
    <p:extLst>
      <p:ext uri="{BB962C8B-B14F-4D97-AF65-F5344CB8AC3E}">
        <p14:creationId xmlns:p14="http://schemas.microsoft.com/office/powerpoint/2010/main" val="2121530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19</a:t>
            </a:fld>
            <a:endParaRPr lang="en-US" dirty="0"/>
          </a:p>
        </p:txBody>
      </p:sp>
    </p:spTree>
    <p:extLst>
      <p:ext uri="{BB962C8B-B14F-4D97-AF65-F5344CB8AC3E}">
        <p14:creationId xmlns:p14="http://schemas.microsoft.com/office/powerpoint/2010/main" val="2643790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21</a:t>
            </a:fld>
            <a:endParaRPr lang="en-US" dirty="0"/>
          </a:p>
        </p:txBody>
      </p:sp>
    </p:spTree>
    <p:extLst>
      <p:ext uri="{BB962C8B-B14F-4D97-AF65-F5344CB8AC3E}">
        <p14:creationId xmlns:p14="http://schemas.microsoft.com/office/powerpoint/2010/main" val="2669300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23</a:t>
            </a:fld>
            <a:endParaRPr lang="en-US" dirty="0"/>
          </a:p>
        </p:txBody>
      </p:sp>
    </p:spTree>
    <p:extLst>
      <p:ext uri="{BB962C8B-B14F-4D97-AF65-F5344CB8AC3E}">
        <p14:creationId xmlns:p14="http://schemas.microsoft.com/office/powerpoint/2010/main" val="3852189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24</a:t>
            </a:fld>
            <a:endParaRPr lang="en-US" dirty="0"/>
          </a:p>
        </p:txBody>
      </p:sp>
    </p:spTree>
    <p:extLst>
      <p:ext uri="{BB962C8B-B14F-4D97-AF65-F5344CB8AC3E}">
        <p14:creationId xmlns:p14="http://schemas.microsoft.com/office/powerpoint/2010/main" val="421471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323160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312415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2851056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4084167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3108152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231156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86737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1704735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6/15/22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6/15/22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6/15/22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6/15/22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kaggle.com/datasets/yasserh/wine-quality-dataset"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archive.ics.uci.edu/ml/datasets/wine+quality" TargetMode="External"/><Relationship Id="rId5" Type="http://schemas.openxmlformats.org/officeDocument/2006/relationships/hyperlink" Target="http://www3.dsi.uminho.pt/pcortez" TargetMode="External"/><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11.wdp"/></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2.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12.wdp"/></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jpe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biLevel thresh="75000"/>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pic>
        <p:nvPicPr>
          <p:cNvPr id="2052" name="Picture 4">
            <a:extLst>
              <a:ext uri="{FF2B5EF4-FFF2-40B4-BE49-F238E27FC236}">
                <a16:creationId xmlns:a16="http://schemas.microsoft.com/office/drawing/2014/main" id="{7BFD3684-B06B-DB8A-3D1D-98055F4CA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112" y="4722"/>
            <a:ext cx="11470341" cy="71689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7078658" y="3429000"/>
            <a:ext cx="5123778" cy="1841872"/>
          </a:xfrm>
        </p:spPr>
        <p:txBody>
          <a:bodyPr anchor="t" anchorCtr="0">
            <a:normAutofit/>
          </a:bodyPr>
          <a:lstStyle/>
          <a:p>
            <a:r>
              <a:rPr lang="en-US" dirty="0"/>
              <a:t>Red Wine Quality </a:t>
            </a:r>
            <a:br>
              <a:rPr lang="en-US" dirty="0"/>
            </a:br>
            <a:r>
              <a:rPr lang="en-US" dirty="0"/>
              <a:t>Predictors</a:t>
            </a:r>
            <a:br>
              <a:rPr lang="en-US" dirty="0"/>
            </a:br>
            <a:r>
              <a:rPr lang="en-US" sz="2800" dirty="0"/>
              <a:t>by The Three Musketeers</a:t>
            </a:r>
            <a:endParaRPr lang="en-US" dirty="0"/>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PROJECT</a:t>
            </a:r>
            <a:br>
              <a:rPr lang="en-US" sz="4000" b="1" dirty="0">
                <a:solidFill>
                  <a:schemeClr val="tx1"/>
                </a:solidFill>
              </a:rPr>
            </a:br>
            <a:r>
              <a:rPr lang="en-US" sz="4000" b="1" dirty="0">
                <a:solidFill>
                  <a:schemeClr val="tx1"/>
                </a:solidFill>
              </a:rPr>
              <a:t>BACKGROUND</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6D2E950-4289-A3B4-AFE4-517B2577D121}"/>
              </a:ext>
            </a:extLst>
          </p:cNvPr>
          <p:cNvSpPr txBox="1"/>
          <p:nvPr/>
        </p:nvSpPr>
        <p:spPr>
          <a:xfrm>
            <a:off x="3078480" y="5516880"/>
            <a:ext cx="8595360" cy="400110"/>
          </a:xfrm>
          <a:prstGeom prst="rect">
            <a:avLst/>
          </a:prstGeom>
          <a:solidFill>
            <a:schemeClr val="accent2">
              <a:lumMod val="50000"/>
            </a:schemeClr>
          </a:solidFill>
          <a:effectLst>
            <a:glow rad="127000">
              <a:schemeClr val="bg1"/>
            </a:glow>
          </a:effectLst>
        </p:spPr>
        <p:txBody>
          <a:bodyPr wrap="square" rtlCol="0">
            <a:spAutoFit/>
          </a:bodyPr>
          <a:lstStyle/>
          <a:p>
            <a:pPr algn="r"/>
            <a:r>
              <a:rPr lang="en-US" sz="2000" i="1" dirty="0"/>
              <a:t>Exploring Vinho Verde red wine quality within the Minho region of Portugal</a:t>
            </a:r>
          </a:p>
        </p:txBody>
      </p:sp>
    </p:spTree>
    <p:extLst>
      <p:ext uri="{BB962C8B-B14F-4D97-AF65-F5344CB8AC3E}">
        <p14:creationId xmlns:p14="http://schemas.microsoft.com/office/powerpoint/2010/main" val="3475234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0" y="-315685"/>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3154680"/>
            <a:ext cx="6602820" cy="3592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289560"/>
            <a:ext cx="8382763" cy="1548702"/>
          </a:xfrm>
        </p:spPr>
        <p:txBody>
          <a:bodyPr>
            <a:normAutofit fontScale="90000"/>
          </a:bodyPr>
          <a:lstStyle/>
          <a:p>
            <a:r>
              <a:rPr lang="en-US" b="1" dirty="0" err="1"/>
              <a:t>ProjecT</a:t>
            </a:r>
            <a:r>
              <a:rPr lang="en-US" b="1" dirty="0"/>
              <a:t> Background: </a:t>
            </a:r>
            <a:br>
              <a:rPr lang="en-US" b="1" dirty="0"/>
            </a:br>
            <a:r>
              <a:rPr lang="en-US" b="1" dirty="0"/>
              <a:t>Portuguese wine Production &amp; Exports</a:t>
            </a:r>
            <a:br>
              <a:rPr lang="en-US" b="1" dirty="0"/>
            </a:br>
            <a:endParaRPr lang="en-US" dirty="0"/>
          </a:p>
        </p:txBody>
      </p:sp>
      <p:sp>
        <p:nvSpPr>
          <p:cNvPr id="6" name="Rectangle 5">
            <a:extLst>
              <a:ext uri="{FF2B5EF4-FFF2-40B4-BE49-F238E27FC236}">
                <a16:creationId xmlns:a16="http://schemas.microsoft.com/office/drawing/2014/main" id="{46855946-D588-66D7-79B7-6A406862E3A6}"/>
              </a:ext>
            </a:extLst>
          </p:cNvPr>
          <p:cNvSpPr/>
          <p:nvPr/>
        </p:nvSpPr>
        <p:spPr>
          <a:xfrm>
            <a:off x="487680" y="1554481"/>
            <a:ext cx="11216640" cy="5016758"/>
          </a:xfrm>
          <a:prstGeom prst="rect">
            <a:avLst/>
          </a:prstGeom>
          <a:solidFill>
            <a:schemeClr val="accent2">
              <a:lumMod val="90000"/>
            </a:schemeClr>
          </a:solidFill>
        </p:spPr>
        <p:txBody>
          <a:bodyPr wrap="square">
            <a:spAutoFit/>
          </a:bodyPr>
          <a:lstStyle/>
          <a:p>
            <a:pPr marL="285750" indent="-285750">
              <a:buFont typeface="Arial" panose="020B0604020202020204" pitchFamily="34" charset="0"/>
              <a:buChar char="•"/>
            </a:pPr>
            <a:r>
              <a:rPr lang="en-US" sz="2000" b="1" dirty="0"/>
              <a:t>Portugal:</a:t>
            </a:r>
            <a:r>
              <a:rPr lang="en-US" sz="2000" dirty="0"/>
              <a:t> 5th largest wine producer in Europe, 11th largest in the world</a:t>
            </a:r>
          </a:p>
          <a:p>
            <a:endParaRPr lang="en-US" sz="2000" dirty="0"/>
          </a:p>
          <a:p>
            <a:pPr marL="285750" indent="-285750">
              <a:buFont typeface="Arial" panose="020B0604020202020204" pitchFamily="34" charset="0"/>
              <a:buChar char="•"/>
            </a:pPr>
            <a:r>
              <a:rPr lang="en-US" sz="2000" b="1" dirty="0"/>
              <a:t>2020: </a:t>
            </a:r>
            <a:r>
              <a:rPr lang="en-US" sz="2000" dirty="0"/>
              <a:t>Despite COVID-19 pandemic: Portuguese wine exports </a:t>
            </a:r>
            <a:r>
              <a:rPr lang="en-US" sz="2000" dirty="0">
                <a:latin typeface="Apple Color Emoji" pitchFamily="2" charset="0"/>
              </a:rPr>
              <a:t>⬆️</a:t>
            </a:r>
            <a:r>
              <a:rPr lang="en-US" sz="2000" dirty="0"/>
              <a:t>5% compared to 2019. </a:t>
            </a:r>
          </a:p>
          <a:p>
            <a:pPr marL="742950" lvl="1" indent="-285750">
              <a:buFont typeface="Arial" panose="020B0604020202020204" pitchFamily="34" charset="0"/>
              <a:buChar char="•"/>
            </a:pPr>
            <a:r>
              <a:rPr lang="en-US" sz="2000" dirty="0"/>
              <a:t>306 million liters of wine exported, valued at $936 million </a:t>
            </a:r>
          </a:p>
          <a:p>
            <a:endParaRPr lang="en-US" sz="2000" dirty="0"/>
          </a:p>
          <a:p>
            <a:pPr marL="285750" indent="-285750">
              <a:buFont typeface="Arial" panose="020B0604020202020204" pitchFamily="34" charset="0"/>
              <a:buChar char="•"/>
            </a:pPr>
            <a:r>
              <a:rPr lang="en-US" sz="2000" b="1" dirty="0"/>
              <a:t>2021:</a:t>
            </a:r>
            <a:r>
              <a:rPr lang="en-US" sz="2000" dirty="0"/>
              <a:t> Portuguese wines grew 3.8% (volume), 8.6% (value), 4.6% (average price) from 2020.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Ministry of Agriculture: </a:t>
            </a:r>
            <a:r>
              <a:rPr lang="en-US" sz="2000" dirty="0"/>
              <a:t>has honed its focus on monitoring farmers and wine producers. </a:t>
            </a:r>
          </a:p>
          <a:p>
            <a:endParaRPr lang="en-US" sz="2000" dirty="0"/>
          </a:p>
          <a:p>
            <a:pPr marL="742950" lvl="1" indent="-285750">
              <a:buFont typeface="Arial" panose="020B0604020202020204" pitchFamily="34" charset="0"/>
              <a:buChar char="•"/>
            </a:pPr>
            <a:r>
              <a:rPr lang="en-US" sz="2000" b="1" i="1" dirty="0"/>
              <a:t>Why? </a:t>
            </a:r>
            <a:r>
              <a:rPr lang="en-US" sz="2000" dirty="0"/>
              <a:t>The increasing value of Portuguese wine, currently in competition with France, the United States, the United Kingdom, Brazil, and Germany</a:t>
            </a:r>
          </a:p>
          <a:p>
            <a:pPr lvl="1"/>
            <a:endParaRPr lang="en-US" sz="2000" dirty="0"/>
          </a:p>
          <a:p>
            <a:pPr marL="742950" lvl="1" indent="-285750">
              <a:buFont typeface="Arial" panose="020B0604020202020204" pitchFamily="34" charset="0"/>
              <a:buChar char="•"/>
            </a:pPr>
            <a:r>
              <a:rPr lang="en-US" sz="2000" b="1" i="1" dirty="0"/>
              <a:t>Action Plan</a:t>
            </a:r>
            <a:r>
              <a:rPr lang="en-US" sz="2000" dirty="0"/>
              <a:t>: Define &amp; implement measures to guarantee predictability/stability in Portuguese wine production. </a:t>
            </a:r>
          </a:p>
          <a:p>
            <a:endParaRPr lang="en-US" sz="2000" dirty="0"/>
          </a:p>
          <a:p>
            <a:pPr marL="285750" indent="-285750">
              <a:buFont typeface="Arial" panose="020B0604020202020204" pitchFamily="34" charset="0"/>
              <a:buChar char="•"/>
            </a:pPr>
            <a:r>
              <a:rPr lang="en-US" sz="2000" b="1" i="1" dirty="0"/>
              <a:t>Wine certification and quality assessment are key elements within this context.</a:t>
            </a:r>
          </a:p>
        </p:txBody>
      </p:sp>
    </p:spTree>
    <p:extLst>
      <p:ext uri="{BB962C8B-B14F-4D97-AF65-F5344CB8AC3E}">
        <p14:creationId xmlns:p14="http://schemas.microsoft.com/office/powerpoint/2010/main" val="1404466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outdoor, traveling, railroad, hillside&#10;&#10;Description automatically generated">
            <a:extLst>
              <a:ext uri="{FF2B5EF4-FFF2-40B4-BE49-F238E27FC236}">
                <a16:creationId xmlns:a16="http://schemas.microsoft.com/office/drawing/2014/main" id="{5C6CD8B4-3173-390D-B5F4-FAB10B8690D2}"/>
              </a:ext>
            </a:extLst>
          </p:cNvPr>
          <p:cNvPicPr>
            <a:picLocks noChangeAspect="1"/>
          </p:cNvPicPr>
          <p:nvPr/>
        </p:nvPicPr>
        <p:blipFill rotWithShape="1">
          <a:blip r:embed="rId3">
            <a:alphaModFix amt="20000"/>
          </a:blip>
          <a:srcRect l="17604" r="20478" b="-1"/>
          <a:stretch/>
        </p:blipFill>
        <p:spPr>
          <a:xfrm>
            <a:off x="20" y="10"/>
            <a:ext cx="8450297" cy="6857990"/>
          </a:xfrm>
          <a:prstGeom prst="rect">
            <a:avLst/>
          </a:prstGeom>
        </p:spPr>
      </p:pic>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838201" y="365125"/>
            <a:ext cx="5251316" cy="1627636"/>
          </a:xfrm>
        </p:spPr>
        <p:txBody>
          <a:bodyPr vert="horz" lIns="91440" tIns="45720" rIns="91440" bIns="45720" rtlCol="0" anchor="ctr">
            <a:normAutofit/>
          </a:bodyPr>
          <a:lstStyle/>
          <a:p>
            <a:pPr>
              <a:lnSpc>
                <a:spcPct val="90000"/>
              </a:lnSpc>
            </a:pPr>
            <a:r>
              <a:rPr lang="en-US" sz="3700" b="1" kern="1200" dirty="0" err="1">
                <a:solidFill>
                  <a:srgbClr val="FFFFFF"/>
                </a:solidFill>
                <a:latin typeface="+mj-lt"/>
                <a:ea typeface="+mj-ea"/>
                <a:cs typeface="+mj-cs"/>
              </a:rPr>
              <a:t>ProjecT</a:t>
            </a:r>
            <a:r>
              <a:rPr lang="en-US" sz="3700" b="1" kern="1200" dirty="0">
                <a:solidFill>
                  <a:srgbClr val="FFFFFF"/>
                </a:solidFill>
                <a:latin typeface="+mj-lt"/>
                <a:ea typeface="+mj-ea"/>
                <a:cs typeface="+mj-cs"/>
              </a:rPr>
              <a:t> Background:</a:t>
            </a:r>
            <a:br>
              <a:rPr lang="en-US" sz="3700" b="1" kern="1200" dirty="0">
                <a:solidFill>
                  <a:srgbClr val="FFFFFF"/>
                </a:solidFill>
                <a:latin typeface="+mj-lt"/>
                <a:ea typeface="+mj-ea"/>
                <a:cs typeface="+mj-cs"/>
              </a:rPr>
            </a:br>
            <a:r>
              <a:rPr lang="en-US" sz="3700" b="1" kern="1200" dirty="0">
                <a:solidFill>
                  <a:srgbClr val="FFFFFF"/>
                </a:solidFill>
                <a:latin typeface="+mj-lt"/>
                <a:ea typeface="+mj-ea"/>
                <a:cs typeface="+mj-cs"/>
              </a:rPr>
              <a:t>PURPOSE</a:t>
            </a:r>
            <a:endParaRPr lang="en-US" sz="3700" kern="1200" dirty="0">
              <a:solidFill>
                <a:srgbClr val="FFFFFF"/>
              </a:solidFill>
              <a:latin typeface="+mj-lt"/>
              <a:ea typeface="+mj-ea"/>
              <a:cs typeface="+mj-cs"/>
            </a:endParaRPr>
          </a:p>
        </p:txBody>
      </p:sp>
      <p:sp>
        <p:nvSpPr>
          <p:cNvPr id="7" name="Rectangle 6">
            <a:extLst>
              <a:ext uri="{FF2B5EF4-FFF2-40B4-BE49-F238E27FC236}">
                <a16:creationId xmlns:a16="http://schemas.microsoft.com/office/drawing/2014/main" id="{85670E0E-0D7B-CB1F-5D32-EB03EEDE92DF}"/>
              </a:ext>
            </a:extLst>
          </p:cNvPr>
          <p:cNvSpPr/>
          <p:nvPr/>
        </p:nvSpPr>
        <p:spPr>
          <a:xfrm>
            <a:off x="304800" y="2219785"/>
            <a:ext cx="6126480" cy="3957178"/>
          </a:xfrm>
          <a:prstGeom prst="rect">
            <a:avLst/>
          </a:prstGeom>
        </p:spPr>
        <p:txBody>
          <a:bodyPr vert="horz" lIns="91440" tIns="45720" rIns="91440" bIns="45720" rtlCol="0">
            <a:normAutofit/>
          </a:bodyPr>
          <a:lstStyle/>
          <a:p>
            <a:pPr algn="just">
              <a:lnSpc>
                <a:spcPct val="150000"/>
              </a:lnSpc>
              <a:spcAft>
                <a:spcPts val="600"/>
              </a:spcAft>
            </a:pPr>
            <a:r>
              <a:rPr lang="en-US" sz="2000" dirty="0">
                <a:solidFill>
                  <a:srgbClr val="FFFFFF"/>
                </a:solidFill>
              </a:rPr>
              <a:t>Due to the lack of red wine quality data (Minho region) &amp; regional/global competition initiatives, as data scientists:</a:t>
            </a:r>
          </a:p>
          <a:p>
            <a:pPr algn="just">
              <a:lnSpc>
                <a:spcPct val="150000"/>
              </a:lnSpc>
              <a:spcAft>
                <a:spcPts val="600"/>
              </a:spcAft>
            </a:pPr>
            <a:r>
              <a:rPr lang="en-US" sz="2000" dirty="0">
                <a:solidFill>
                  <a:srgbClr val="FFFFFF"/>
                </a:solidFill>
              </a:rPr>
              <a:t>We recognize the opportunity for winemakers to: </a:t>
            </a:r>
          </a:p>
          <a:p>
            <a:pPr algn="just">
              <a:lnSpc>
                <a:spcPct val="150000"/>
              </a:lnSpc>
              <a:spcAft>
                <a:spcPts val="600"/>
              </a:spcAft>
            </a:pPr>
            <a:r>
              <a:rPr lang="en-US" sz="2000" dirty="0">
                <a:solidFill>
                  <a:srgbClr val="FFFFFF"/>
                </a:solidFill>
              </a:rPr>
              <a:t>1. Capitalize on this data: improve decision making processes</a:t>
            </a:r>
          </a:p>
          <a:p>
            <a:pPr algn="just">
              <a:lnSpc>
                <a:spcPct val="150000"/>
              </a:lnSpc>
              <a:spcAft>
                <a:spcPts val="600"/>
              </a:spcAft>
            </a:pPr>
            <a:r>
              <a:rPr lang="en-US" sz="2000" dirty="0">
                <a:solidFill>
                  <a:srgbClr val="FFFFFF"/>
                </a:solidFill>
              </a:rPr>
              <a:t>2. Bring these ‘rare’ red wines to more tables across the globe.</a:t>
            </a:r>
          </a:p>
        </p:txBody>
      </p:sp>
      <p:pic>
        <p:nvPicPr>
          <p:cNvPr id="33" name="Picture 32" descr="A picture containing outdoor, grass, sky, tree&#10;&#10;Description automatically generated">
            <a:extLst>
              <a:ext uri="{FF2B5EF4-FFF2-40B4-BE49-F238E27FC236}">
                <a16:creationId xmlns:a16="http://schemas.microsoft.com/office/drawing/2014/main" id="{E0AB7765-7496-D4EB-4197-59A6B105BF06}"/>
              </a:ext>
            </a:extLst>
          </p:cNvPr>
          <p:cNvPicPr>
            <a:picLocks noChangeAspect="1"/>
          </p:cNvPicPr>
          <p:nvPr/>
        </p:nvPicPr>
        <p:blipFill rotWithShape="1">
          <a:blip r:embed="rId4"/>
          <a:srcRect l="18971" r="22991" b="-1"/>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3154680"/>
            <a:ext cx="6602820" cy="3592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bg1"/>
              </a:solidFill>
            </a:endParaRPr>
          </a:p>
        </p:txBody>
      </p:sp>
    </p:spTree>
    <p:extLst>
      <p:ext uri="{BB962C8B-B14F-4D97-AF65-F5344CB8AC3E}">
        <p14:creationId xmlns:p14="http://schemas.microsoft.com/office/powerpoint/2010/main" val="1722565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The DATASET</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69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450" y="-157843"/>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The </a:t>
            </a:r>
            <a:r>
              <a:rPr lang="en-US" b="1" dirty="0" err="1"/>
              <a:t>DataSet</a:t>
            </a:r>
            <a:endParaRPr lang="en-US" b="1" dirty="0"/>
          </a:p>
        </p:txBody>
      </p:sp>
      <p:sp>
        <p:nvSpPr>
          <p:cNvPr id="6" name="Text Placeholder 7">
            <a:extLst>
              <a:ext uri="{FF2B5EF4-FFF2-40B4-BE49-F238E27FC236}">
                <a16:creationId xmlns:a16="http://schemas.microsoft.com/office/drawing/2014/main" id="{BB960B89-54CE-B64E-36E8-3E31CE278AD4}"/>
              </a:ext>
            </a:extLst>
          </p:cNvPr>
          <p:cNvSpPr txBox="1">
            <a:spLocks/>
          </p:cNvSpPr>
          <p:nvPr/>
        </p:nvSpPr>
        <p:spPr>
          <a:xfrm>
            <a:off x="380237" y="1972373"/>
            <a:ext cx="11113437" cy="47746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rPr>
              <a:t>Original Study: </a:t>
            </a:r>
            <a:r>
              <a:rPr lang="en-US" sz="2400" dirty="0">
                <a:solidFill>
                  <a:schemeClr val="bg1"/>
                </a:solidFill>
                <a:ea typeface="+mn-lt"/>
                <a:cs typeface="+mn-lt"/>
              </a:rPr>
              <a:t>Paulo Cortez, University of Minho, Guimarães, Portugal, </a:t>
            </a:r>
            <a:r>
              <a:rPr lang="en-US" sz="2400" dirty="0">
                <a:solidFill>
                  <a:schemeClr val="bg1"/>
                </a:solidFill>
                <a:ea typeface="+mn-lt"/>
                <a:cs typeface="+mn-lt"/>
                <a:hlinkClick r:id="rId5">
                  <a:extLst>
                    <a:ext uri="{A12FA001-AC4F-418D-AE19-62706E023703}">
                      <ahyp:hlinkClr xmlns:ahyp="http://schemas.microsoft.com/office/drawing/2018/hyperlinkcolor" val="tx"/>
                    </a:ext>
                  </a:extLst>
                </a:hlinkClick>
              </a:rPr>
              <a:t>http://www3.dsi.uminho.pt/pcortez</a:t>
            </a:r>
            <a:r>
              <a:rPr lang="en-US" sz="2400" dirty="0">
                <a:solidFill>
                  <a:schemeClr val="bg1"/>
                </a:solidFill>
                <a:ea typeface="+mn-lt"/>
                <a:cs typeface="+mn-lt"/>
              </a:rPr>
              <a:t> , A. </a:t>
            </a:r>
            <a:r>
              <a:rPr lang="en-US" sz="2400" dirty="0" err="1">
                <a:solidFill>
                  <a:schemeClr val="bg1"/>
                </a:solidFill>
                <a:ea typeface="+mn-lt"/>
                <a:cs typeface="+mn-lt"/>
              </a:rPr>
              <a:t>Cerdeira</a:t>
            </a:r>
            <a:r>
              <a:rPr lang="en-US" sz="2400" dirty="0">
                <a:solidFill>
                  <a:schemeClr val="bg1"/>
                </a:solidFill>
                <a:ea typeface="+mn-lt"/>
                <a:cs typeface="+mn-lt"/>
              </a:rPr>
              <a:t>, F. Almeida, T. Matos and J. Reis, Viticulture Commission of the Vinho Verde Region(CVRVV), Porto, Portugal @2009</a:t>
            </a:r>
            <a:endParaRPr lang="en-US" sz="2400" dirty="0">
              <a:solidFill>
                <a:schemeClr val="bg1"/>
              </a:solidFill>
              <a:cs typeface="Segoe UI"/>
            </a:endParaRPr>
          </a:p>
          <a:p>
            <a:pPr marL="0" indent="0">
              <a:buNone/>
            </a:pPr>
            <a:endParaRPr lang="en-US" dirty="0">
              <a:solidFill>
                <a:schemeClr val="bg1"/>
              </a:solidFill>
            </a:endParaRPr>
          </a:p>
          <a:p>
            <a:pPr marL="0" indent="0">
              <a:buNone/>
            </a:pPr>
            <a:r>
              <a:rPr lang="en-US" b="1" dirty="0">
                <a:solidFill>
                  <a:schemeClr val="bg1"/>
                </a:solidFill>
              </a:rPr>
              <a:t>Distribution: </a:t>
            </a:r>
            <a:r>
              <a:rPr lang="en-US" sz="2400" dirty="0">
                <a:solidFill>
                  <a:schemeClr val="bg1"/>
                </a:solidFill>
                <a:ea typeface="+mn-lt"/>
                <a:cs typeface="+mn-lt"/>
              </a:rPr>
              <a:t>The original dataset is located on the UCI Machine Learning Repository: </a:t>
            </a:r>
            <a:r>
              <a:rPr lang="en-US" sz="2400" dirty="0">
                <a:solidFill>
                  <a:schemeClr val="bg1"/>
                </a:solidFill>
                <a:ea typeface="+mn-lt"/>
                <a:cs typeface="+mn-lt"/>
                <a:hlinkClick r:id="rId6">
                  <a:extLst>
                    <a:ext uri="{A12FA001-AC4F-418D-AE19-62706E023703}">
                      <ahyp:hlinkClr xmlns:ahyp="http://schemas.microsoft.com/office/drawing/2018/hyperlinkcolor" val="tx"/>
                    </a:ext>
                  </a:extLst>
                </a:hlinkClick>
              </a:rPr>
              <a:t>https://archive.ics.uci.edu/ml/datasets/wine+quality</a:t>
            </a:r>
            <a:endParaRPr lang="en-US" sz="2400" dirty="0">
              <a:solidFill>
                <a:schemeClr val="bg1"/>
              </a:solidFill>
              <a:ea typeface="+mn-lt"/>
              <a:cs typeface="+mn-lt"/>
            </a:endParaRPr>
          </a:p>
          <a:p>
            <a:pPr marL="0" indent="0">
              <a:buNone/>
            </a:pPr>
            <a:endParaRPr lang="en-US" sz="2400" dirty="0">
              <a:solidFill>
                <a:schemeClr val="bg1"/>
              </a:solidFill>
              <a:ea typeface="+mn-lt"/>
              <a:cs typeface="+mn-lt"/>
            </a:endParaRPr>
          </a:p>
          <a:p>
            <a:pPr marL="0" indent="0">
              <a:buNone/>
            </a:pPr>
            <a:r>
              <a:rPr lang="en-US" b="1" dirty="0">
                <a:solidFill>
                  <a:schemeClr val="bg1"/>
                </a:solidFill>
                <a:ea typeface="+mn-lt"/>
                <a:cs typeface="+mn-lt"/>
              </a:rPr>
              <a:t>Project Dataset Version: </a:t>
            </a:r>
            <a:r>
              <a:rPr lang="en-US" sz="2400" dirty="0">
                <a:solidFill>
                  <a:schemeClr val="bg1"/>
                </a:solidFill>
              </a:rPr>
              <a:t>M Yasser H. Wine quality dataset. Kaggle: </a:t>
            </a:r>
            <a:r>
              <a:rPr lang="en-US" sz="2400" dirty="0">
                <a:solidFill>
                  <a:schemeClr val="bg1"/>
                </a:solidFill>
                <a:hlinkClick r:id="rId7">
                  <a:extLst>
                    <a:ext uri="{A12FA001-AC4F-418D-AE19-62706E023703}">
                      <ahyp:hlinkClr xmlns:ahyp="http://schemas.microsoft.com/office/drawing/2018/hyperlinkcolor" val="tx"/>
                    </a:ext>
                  </a:extLst>
                </a:hlinkClick>
              </a:rPr>
              <a:t>https://www.kaggle.com/datasets/yasserh/wine-quality-dataset</a:t>
            </a:r>
            <a:endParaRPr lang="en-US" sz="2400" dirty="0">
              <a:solidFill>
                <a:schemeClr val="bg1"/>
              </a:solidFill>
              <a:ea typeface="+mn-lt"/>
              <a:cs typeface="+mn-lt"/>
            </a:endParaRPr>
          </a:p>
          <a:p>
            <a:endParaRPr lang="en-US" dirty="0">
              <a:solidFill>
                <a:schemeClr val="bg1"/>
              </a:solidFill>
            </a:endParaRPr>
          </a:p>
        </p:txBody>
      </p:sp>
    </p:spTree>
    <p:extLst>
      <p:ext uri="{BB962C8B-B14F-4D97-AF65-F5344CB8AC3E}">
        <p14:creationId xmlns:p14="http://schemas.microsoft.com/office/powerpoint/2010/main" val="926071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158338"/>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The </a:t>
            </a:r>
            <a:r>
              <a:rPr lang="en-US" b="1" dirty="0" err="1"/>
              <a:t>DataSet</a:t>
            </a:r>
            <a:endParaRPr lang="en-US" b="1" dirty="0"/>
          </a:p>
        </p:txBody>
      </p:sp>
      <p:sp>
        <p:nvSpPr>
          <p:cNvPr id="6" name="Text Placeholder 7">
            <a:extLst>
              <a:ext uri="{FF2B5EF4-FFF2-40B4-BE49-F238E27FC236}">
                <a16:creationId xmlns:a16="http://schemas.microsoft.com/office/drawing/2014/main" id="{BB960B89-54CE-B64E-36E8-3E31CE278AD4}"/>
              </a:ext>
            </a:extLst>
          </p:cNvPr>
          <p:cNvSpPr txBox="1">
            <a:spLocks/>
          </p:cNvSpPr>
          <p:nvPr/>
        </p:nvSpPr>
        <p:spPr>
          <a:xfrm>
            <a:off x="380237" y="1972373"/>
            <a:ext cx="11113437" cy="47746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Quality score was determined by: </a:t>
            </a:r>
            <a:endParaRPr lang="en-US" dirty="0">
              <a:solidFill>
                <a:schemeClr val="bg1"/>
              </a:solidFill>
              <a:cs typeface="Segoe UI"/>
            </a:endParaRPr>
          </a:p>
          <a:p>
            <a:r>
              <a:rPr lang="en-US" dirty="0">
                <a:solidFill>
                  <a:schemeClr val="bg1"/>
                </a:solidFill>
              </a:rPr>
              <a:t>Scale: </a:t>
            </a:r>
            <a:r>
              <a:rPr lang="en-US" sz="3600" dirty="0">
                <a:solidFill>
                  <a:schemeClr val="bg1"/>
                </a:solidFill>
              </a:rPr>
              <a:t>3-4(poor), 5-6(average), 7-8(good) </a:t>
            </a:r>
            <a:endParaRPr lang="en-US" sz="3600" dirty="0">
              <a:solidFill>
                <a:schemeClr val="bg1"/>
              </a:solidFill>
              <a:cs typeface="Segoe UI"/>
            </a:endParaRPr>
          </a:p>
          <a:p>
            <a:pPr marL="0" indent="0">
              <a:buNone/>
            </a:pPr>
            <a:endParaRPr lang="en-US" dirty="0">
              <a:solidFill>
                <a:schemeClr val="bg1"/>
              </a:solidFill>
            </a:endParaRPr>
          </a:p>
        </p:txBody>
      </p:sp>
    </p:spTree>
    <p:extLst>
      <p:ext uri="{BB962C8B-B14F-4D97-AF65-F5344CB8AC3E}">
        <p14:creationId xmlns:p14="http://schemas.microsoft.com/office/powerpoint/2010/main" val="501683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EVALUATION QUESTIONS &amp; METHODS</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596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2138082"/>
            <a:ext cx="11113437" cy="460891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Which physiochemical properties of wine have the greatest impact on wine quality?</a:t>
            </a:r>
          </a:p>
          <a:p>
            <a:endParaRPr lang="en-US" dirty="0">
              <a:solidFill>
                <a:schemeClr val="bg1"/>
              </a:solidFill>
              <a:cs typeface="Segoe UI"/>
            </a:endParaRPr>
          </a:p>
          <a:p>
            <a:endParaRPr lang="en-US" dirty="0">
              <a:solidFill>
                <a:schemeClr val="bg1"/>
              </a:solidFill>
              <a:cs typeface="Segoe UI"/>
            </a:endParaRPr>
          </a:p>
          <a:p>
            <a:r>
              <a:rPr lang="en-US" dirty="0">
                <a:solidFill>
                  <a:schemeClr val="bg1"/>
                </a:solidFill>
                <a:cs typeface="Segoe UI"/>
              </a:rPr>
              <a:t>What ratio of the properties selected cause the quality to differentiate from poor/average/good?</a:t>
            </a:r>
            <a:endParaRPr lang="en-US" dirty="0">
              <a:solidFill>
                <a:schemeClr val="bg1"/>
              </a:solidFill>
            </a:endParaRPr>
          </a:p>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Questions</a:t>
            </a:r>
          </a:p>
        </p:txBody>
      </p:sp>
    </p:spTree>
    <p:extLst>
      <p:ext uri="{BB962C8B-B14F-4D97-AF65-F5344CB8AC3E}">
        <p14:creationId xmlns:p14="http://schemas.microsoft.com/office/powerpoint/2010/main" val="2117803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Wrangle data / Recode quality</a:t>
            </a:r>
          </a:p>
          <a:p>
            <a:r>
              <a:rPr lang="en-US" dirty="0">
                <a:solidFill>
                  <a:schemeClr val="bg1"/>
                </a:solidFill>
                <a:cs typeface="Segoe UI"/>
              </a:rPr>
              <a:t>Tried stepwise binary logistic regression, results messy</a:t>
            </a:r>
          </a:p>
          <a:p>
            <a:r>
              <a:rPr lang="en-US" dirty="0">
                <a:solidFill>
                  <a:schemeClr val="bg1"/>
                </a:solidFill>
                <a:cs typeface="Segoe UI"/>
              </a:rPr>
              <a:t>Ordinal Logistic Regression / Confusion matrix</a:t>
            </a:r>
          </a:p>
          <a:p>
            <a:r>
              <a:rPr lang="en-US" dirty="0">
                <a:solidFill>
                  <a:schemeClr val="bg1"/>
                </a:solidFill>
                <a:cs typeface="Segoe UI"/>
              </a:rPr>
              <a:t>Second half:</a:t>
            </a:r>
          </a:p>
          <a:p>
            <a:pPr lvl="1"/>
            <a:r>
              <a:rPr lang="en-US" dirty="0">
                <a:solidFill>
                  <a:schemeClr val="bg1"/>
                </a:solidFill>
                <a:cs typeface="Segoe UI"/>
              </a:rPr>
              <a:t>Tried </a:t>
            </a:r>
            <a:r>
              <a:rPr lang="en-US" dirty="0" err="1">
                <a:solidFill>
                  <a:schemeClr val="bg1"/>
                </a:solidFill>
                <a:cs typeface="Segoe UI"/>
              </a:rPr>
              <a:t>KMeans</a:t>
            </a:r>
            <a:r>
              <a:rPr lang="en-US" dirty="0">
                <a:solidFill>
                  <a:schemeClr val="bg1"/>
                </a:solidFill>
                <a:cs typeface="Segoe UI"/>
              </a:rPr>
              <a:t> with original analysis</a:t>
            </a:r>
          </a:p>
          <a:p>
            <a:pPr lvl="1"/>
            <a:r>
              <a:rPr lang="en-US" dirty="0">
                <a:solidFill>
                  <a:schemeClr val="bg1"/>
                </a:solidFill>
                <a:cs typeface="Segoe UI"/>
              </a:rPr>
              <a:t>Went with LDA with other first analysis</a:t>
            </a:r>
            <a:endParaRPr lang="en-US" dirty="0">
              <a:solidFill>
                <a:schemeClr val="bg1"/>
              </a:solidFill>
            </a:endParaRPr>
          </a:p>
          <a:p>
            <a:pPr marL="0" indent="0">
              <a:buNone/>
            </a:pPr>
            <a:endParaRPr lang="en-US" dirty="0">
              <a:solidFill>
                <a:schemeClr val="bg1"/>
              </a:solidFill>
              <a:cs typeface="Segoe UI"/>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10619457" cy="877824"/>
          </a:xfrm>
        </p:spPr>
        <p:txBody>
          <a:bodyPr>
            <a:normAutofit/>
          </a:bodyPr>
          <a:lstStyle/>
          <a:p>
            <a:r>
              <a:rPr lang="en-US" b="1" dirty="0"/>
              <a:t>METHODS</a:t>
            </a:r>
            <a:endParaRPr lang="en-US" dirty="0"/>
          </a:p>
        </p:txBody>
      </p:sp>
    </p:spTree>
    <p:extLst>
      <p:ext uri="{BB962C8B-B14F-4D97-AF65-F5344CB8AC3E}">
        <p14:creationId xmlns:p14="http://schemas.microsoft.com/office/powerpoint/2010/main" val="2796356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cs typeface="Segoe UI"/>
            </a:endParaRPr>
          </a:p>
          <a:p>
            <a:r>
              <a:rPr lang="en-US" dirty="0">
                <a:solidFill>
                  <a:schemeClr val="bg1"/>
                </a:solidFill>
              </a:rPr>
              <a:t>You also want to paint a picture of what your data is like. Include details such as:</a:t>
            </a:r>
          </a:p>
          <a:p>
            <a:pPr marL="742950" lvl="1" indent="-285750"/>
            <a:r>
              <a:rPr lang="en-US" dirty="0">
                <a:solidFill>
                  <a:schemeClr val="bg1"/>
                </a:solidFill>
                <a:ea typeface="+mn-lt"/>
                <a:cs typeface="+mn-lt"/>
              </a:rPr>
              <a:t>Density, Chlorides, Volatile Acidity, &amp; pH top variables</a:t>
            </a:r>
            <a:endParaRPr lang="en-US" dirty="0">
              <a:solidFill>
                <a:schemeClr val="bg1"/>
              </a:solidFill>
            </a:endParaRPr>
          </a:p>
          <a:p>
            <a:pPr marL="742950" lvl="1" indent="-285750"/>
            <a:r>
              <a:rPr lang="en-US" dirty="0">
                <a:solidFill>
                  <a:schemeClr val="bg1"/>
                </a:solidFill>
                <a:ea typeface="+mn-lt"/>
                <a:cs typeface="+mn-lt"/>
              </a:rPr>
              <a:t>1599 cases, which will further reduce to 1143 cases once the data is cleaned and wrangled</a:t>
            </a:r>
          </a:p>
          <a:p>
            <a:r>
              <a:rPr lang="en-US" dirty="0">
                <a:solidFill>
                  <a:schemeClr val="bg1"/>
                </a:solidFill>
              </a:rPr>
              <a:t>The methods section should only be a few slides, and </a:t>
            </a:r>
            <a:r>
              <a:rPr lang="en-US" b="1" dirty="0">
                <a:solidFill>
                  <a:schemeClr val="bg1"/>
                </a:solidFill>
              </a:rPr>
              <a:t>should not</a:t>
            </a:r>
            <a:r>
              <a:rPr lang="en-US" dirty="0">
                <a:solidFill>
                  <a:schemeClr val="bg1"/>
                </a:solidFill>
              </a:rPr>
              <a:t> include any code. You are presenting to a wide, non-data science audience, and thus should not go into a lot of detail.</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10619457" cy="877824"/>
          </a:xfrm>
        </p:spPr>
        <p:txBody>
          <a:bodyPr>
            <a:normAutofit/>
          </a:bodyPr>
          <a:lstStyle/>
          <a:p>
            <a:r>
              <a:rPr lang="en-US" b="1" dirty="0"/>
              <a:t>METHODS</a:t>
            </a:r>
            <a:endParaRPr lang="en-US" dirty="0"/>
          </a:p>
        </p:txBody>
      </p:sp>
    </p:spTree>
    <p:extLst>
      <p:ext uri="{BB962C8B-B14F-4D97-AF65-F5344CB8AC3E}">
        <p14:creationId xmlns:p14="http://schemas.microsoft.com/office/powerpoint/2010/main" val="3102744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790A20C7-7F3F-73EF-AA73-D6475CCAA4E9}"/>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E6D9E376-931D-D40C-3E41-C4CC9D15FEF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3700" b="1">
                <a:solidFill>
                  <a:schemeClr val="tx1"/>
                </a:solidFill>
              </a:rPr>
              <a:t>TEAM Introductions</a:t>
            </a:r>
          </a:p>
        </p:txBody>
      </p:sp>
      <p:cxnSp>
        <p:nvCxnSpPr>
          <p:cNvPr id="15"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838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RESULTS</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791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results section will be the meat of your presentation. You should divide your results section into parts by evaluation question, so that you can easily signpost things. In the results section, you will go over any of the exploratory findings you have you want discuss, as well as the answers to each evaluation question. Ensure that you provide LOTS of beautiful visuals to go along with your findings.</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Results</a:t>
            </a:r>
            <a:endParaRPr lang="en-US" dirty="0"/>
          </a:p>
        </p:txBody>
      </p:sp>
    </p:spTree>
    <p:extLst>
      <p:ext uri="{BB962C8B-B14F-4D97-AF65-F5344CB8AC3E}">
        <p14:creationId xmlns:p14="http://schemas.microsoft.com/office/powerpoint/2010/main" val="4256559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SUMMARY &amp;</a:t>
            </a:r>
            <a:br>
              <a:rPr lang="en-US" sz="4000" b="1" dirty="0">
                <a:solidFill>
                  <a:schemeClr val="tx1"/>
                </a:solidFill>
              </a:rPr>
            </a:br>
            <a:r>
              <a:rPr lang="en-US" sz="4000" b="1" dirty="0">
                <a:solidFill>
                  <a:schemeClr val="tx1"/>
                </a:solidFill>
              </a:rPr>
              <a:t>CONCLUSIONS</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129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summary should be JUST ONE SLIDE, and it should contain a summary of the entirety of your results section. It should be in layman's terms, quick and dirty.</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Summary</a:t>
            </a:r>
            <a:endParaRPr lang="en-US" dirty="0"/>
          </a:p>
        </p:txBody>
      </p:sp>
    </p:spTree>
    <p:extLst>
      <p:ext uri="{BB962C8B-B14F-4D97-AF65-F5344CB8AC3E}">
        <p14:creationId xmlns:p14="http://schemas.microsoft.com/office/powerpoint/2010/main" val="4018018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Your conclusion section should also only be one slide long. In it, you should have some bullet points containing information about:</a:t>
            </a:r>
          </a:p>
          <a:p>
            <a:pPr lvl="0"/>
            <a:r>
              <a:rPr lang="en-US" dirty="0">
                <a:solidFill>
                  <a:schemeClr val="bg1"/>
                </a:solidFill>
              </a:rPr>
              <a:t>How do your findings impact the world at large?</a:t>
            </a:r>
          </a:p>
          <a:p>
            <a:pPr lvl="0"/>
            <a:r>
              <a:rPr lang="en-US" dirty="0">
                <a:solidFill>
                  <a:schemeClr val="bg1"/>
                </a:solidFill>
              </a:rPr>
              <a:t>What's important about this work?</a:t>
            </a:r>
          </a:p>
          <a:p>
            <a:pPr lvl="0"/>
            <a:r>
              <a:rPr lang="en-US" dirty="0">
                <a:solidFill>
                  <a:schemeClr val="bg1"/>
                </a:solidFill>
              </a:rPr>
              <a:t>Big picture information</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Conclusions</a:t>
            </a:r>
            <a:r>
              <a:rPr lang="en-US" dirty="0"/>
              <a:t> </a:t>
            </a:r>
          </a:p>
        </p:txBody>
      </p:sp>
    </p:spTree>
    <p:extLst>
      <p:ext uri="{BB962C8B-B14F-4D97-AF65-F5344CB8AC3E}">
        <p14:creationId xmlns:p14="http://schemas.microsoft.com/office/powerpoint/2010/main" val="358030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15413"/>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404553" y="3091928"/>
            <a:ext cx="9078562" cy="2387600"/>
          </a:xfrm>
        </p:spPr>
        <p:txBody>
          <a:bodyPr vert="horz" lIns="91440" tIns="45720" rIns="91440" bIns="45720" rtlCol="0" anchor="b">
            <a:normAutofit/>
          </a:bodyPr>
          <a:lstStyle/>
          <a:p>
            <a:pPr>
              <a:lnSpc>
                <a:spcPct val="90000"/>
              </a:lnSpc>
            </a:pPr>
            <a:r>
              <a:rPr lang="en-US" sz="6600" b="1" dirty="0">
                <a:solidFill>
                  <a:schemeClr val="tx1"/>
                </a:solidFill>
              </a:rPr>
              <a:t>QUESTIONS ?</a:t>
            </a:r>
          </a:p>
        </p:txBody>
      </p:sp>
      <p:sp>
        <p:nvSpPr>
          <p:cNvPr id="21" name="Rectangle: Rounded Corners 2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1093232"/>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Picture 14" descr="A group of people holding wine glasses&#10;&#10;Description automatically generated with low confidence">
            <a:extLst>
              <a:ext uri="{FF2B5EF4-FFF2-40B4-BE49-F238E27FC236}">
                <a16:creationId xmlns:a16="http://schemas.microsoft.com/office/drawing/2014/main" id="{145C2A1D-FE77-2220-53F7-914A04D1D5B0}"/>
              </a:ext>
            </a:extLst>
          </p:cNvPr>
          <p:cNvPicPr>
            <a:picLocks noChangeAspect="1"/>
          </p:cNvPicPr>
          <p:nvPr/>
        </p:nvPicPr>
        <p:blipFill rotWithShape="1">
          <a:blip r:embed="rId2"/>
          <a:srcRect l="7546" r="33332" b="-1"/>
          <a:stretch/>
        </p:blipFill>
        <p:spPr>
          <a:xfrm>
            <a:off x="20" y="-1"/>
            <a:ext cx="12191980" cy="6858000"/>
          </a:xfrm>
          <a:prstGeom prst="rect">
            <a:avLst/>
          </a:prstGeom>
        </p:spPr>
      </p:pic>
      <p:pic>
        <p:nvPicPr>
          <p:cNvPr id="43" name="Picture 42" descr="Diagram, shape&#10;&#10;Description automatically generated">
            <a:extLst>
              <a:ext uri="{FF2B5EF4-FFF2-40B4-BE49-F238E27FC236}">
                <a16:creationId xmlns:a16="http://schemas.microsoft.com/office/drawing/2014/main" id="{6920087C-3A61-87C5-183C-BE70AF808DC5}"/>
              </a:ext>
            </a:extLst>
          </p:cNvPr>
          <p:cNvPicPr>
            <a:picLocks noChangeAspect="1"/>
          </p:cNvPicPr>
          <p:nvPr/>
        </p:nvPicPr>
        <p:blipFill>
          <a:blip r:embed="rId3">
            <a:alphaModFix amt="70000"/>
          </a:blip>
          <a:stretch>
            <a:fillRect/>
          </a:stretch>
        </p:blipFill>
        <p:spPr>
          <a:xfrm>
            <a:off x="8730191" y="2301240"/>
            <a:ext cx="3461810" cy="4556760"/>
          </a:xfrm>
          <a:prstGeom prst="rect">
            <a:avLst/>
          </a:prstGeom>
          <a:effectLst>
            <a:glow rad="564868">
              <a:schemeClr val="accent1">
                <a:alpha val="40000"/>
              </a:schemeClr>
            </a:glow>
            <a:softEdge rad="566846"/>
          </a:effectLst>
        </p:spPr>
      </p:pic>
    </p:spTree>
    <p:extLst>
      <p:ext uri="{BB962C8B-B14F-4D97-AF65-F5344CB8AC3E}">
        <p14:creationId xmlns:p14="http://schemas.microsoft.com/office/powerpoint/2010/main" val="852562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FFFF0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flipH="1">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367551" y="553816"/>
            <a:ext cx="10941425"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r"/>
            <a:r>
              <a:rPr lang="en-US" b="1" dirty="0"/>
              <a:t>Autumn Heyman</a:t>
            </a:r>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118753" y="1290918"/>
            <a:ext cx="11946577" cy="5887122"/>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90000"/>
              </a:lnSpc>
              <a:spcAft>
                <a:spcPts val="600"/>
              </a:spcAft>
            </a:pPr>
            <a:r>
              <a:rPr lang="en-US" b="1" dirty="0"/>
              <a:t>Education</a:t>
            </a:r>
          </a:p>
          <a:p>
            <a:pPr algn="r">
              <a:lnSpc>
                <a:spcPct val="90000"/>
              </a:lnSpc>
              <a:spcAft>
                <a:spcPts val="600"/>
              </a:spcAft>
            </a:pPr>
            <a:r>
              <a:rPr lang="en-US" sz="1600" b="1" dirty="0"/>
              <a:t>BS</a:t>
            </a:r>
            <a:r>
              <a:rPr lang="en-US" sz="1600" dirty="0"/>
              <a:t> </a:t>
            </a:r>
            <a:r>
              <a:rPr lang="en-US" sz="1600" i="1" dirty="0"/>
              <a:t>Alternative Medicine </a:t>
            </a:r>
            <a:r>
              <a:rPr lang="en-US" sz="1600" dirty="0"/>
              <a:t>(Everglades University)</a:t>
            </a:r>
          </a:p>
          <a:p>
            <a:pPr algn="r">
              <a:lnSpc>
                <a:spcPct val="90000"/>
              </a:lnSpc>
              <a:spcAft>
                <a:spcPts val="600"/>
              </a:spcAft>
            </a:pPr>
            <a:r>
              <a:rPr lang="en-US" sz="1600" b="1" dirty="0"/>
              <a:t>MPH</a:t>
            </a:r>
            <a:r>
              <a:rPr lang="en-US" sz="1600" dirty="0"/>
              <a:t> </a:t>
            </a:r>
            <a:r>
              <a:rPr lang="en-US" sz="1600" i="1" dirty="0"/>
              <a:t>Complementary &amp; Alternative Medicine, Functional Nutrition </a:t>
            </a:r>
            <a:r>
              <a:rPr lang="en-US" sz="1600" dirty="0"/>
              <a:t>(Everglades University)</a:t>
            </a:r>
          </a:p>
          <a:p>
            <a:pPr algn="r">
              <a:lnSpc>
                <a:spcPct val="90000"/>
              </a:lnSpc>
              <a:spcAft>
                <a:spcPts val="600"/>
              </a:spcAft>
            </a:pPr>
            <a:r>
              <a:rPr lang="en-US" sz="1600" b="1" dirty="0"/>
              <a:t>MBA</a:t>
            </a:r>
            <a:r>
              <a:rPr lang="en-US" sz="1600" dirty="0"/>
              <a:t> Non-Profit Leadership &amp; Management (Liberty University) </a:t>
            </a:r>
          </a:p>
          <a:p>
            <a:pPr algn="r">
              <a:lnSpc>
                <a:spcPct val="90000"/>
              </a:lnSpc>
              <a:spcAft>
                <a:spcPts val="600"/>
              </a:spcAft>
            </a:pPr>
            <a:endParaRPr lang="en-US" b="1" dirty="0"/>
          </a:p>
          <a:p>
            <a:pPr algn="r">
              <a:lnSpc>
                <a:spcPct val="90000"/>
              </a:lnSpc>
              <a:spcAft>
                <a:spcPts val="600"/>
              </a:spcAft>
            </a:pPr>
            <a:r>
              <a:rPr lang="en-US" b="1" dirty="0"/>
              <a:t>Current Profession</a:t>
            </a:r>
          </a:p>
          <a:p>
            <a:pPr algn="r">
              <a:lnSpc>
                <a:spcPct val="90000"/>
              </a:lnSpc>
              <a:spcAft>
                <a:spcPts val="600"/>
              </a:spcAft>
            </a:pPr>
            <a:r>
              <a:rPr lang="en-US" sz="1600" dirty="0"/>
              <a:t>Sole-proprietor facilitating respite, in-home, &amp;community service supports for adults with developmental/intellectual disabilities</a:t>
            </a:r>
          </a:p>
          <a:p>
            <a:pPr algn="r">
              <a:lnSpc>
                <a:spcPct val="90000"/>
              </a:lnSpc>
              <a:spcAft>
                <a:spcPts val="600"/>
              </a:spcAft>
            </a:pPr>
            <a:endParaRPr lang="en-US" b="1" dirty="0"/>
          </a:p>
          <a:p>
            <a:pPr algn="r">
              <a:lnSpc>
                <a:spcPct val="90000"/>
              </a:lnSpc>
              <a:spcAft>
                <a:spcPts val="600"/>
              </a:spcAft>
            </a:pPr>
            <a:r>
              <a:rPr lang="en-US" b="1" dirty="0"/>
              <a:t>Data Science Pursuits</a:t>
            </a:r>
          </a:p>
          <a:p>
            <a:pPr algn="r">
              <a:lnSpc>
                <a:spcPct val="90000"/>
              </a:lnSpc>
              <a:spcAft>
                <a:spcPts val="600"/>
              </a:spcAft>
            </a:pPr>
            <a:r>
              <a:rPr lang="en-US" sz="1600" dirty="0"/>
              <a:t>Field research, analyzation, and program development to address turnover, retention, and employment attraction to the field. </a:t>
            </a:r>
          </a:p>
          <a:p>
            <a:pPr algn="r">
              <a:lnSpc>
                <a:spcPct val="90000"/>
              </a:lnSpc>
              <a:spcAft>
                <a:spcPts val="600"/>
              </a:spcAft>
            </a:pPr>
            <a:r>
              <a:rPr lang="en-US" sz="1600" dirty="0"/>
              <a:t>Tools to convert field practices into actionable agency policies.</a:t>
            </a:r>
          </a:p>
          <a:p>
            <a:pPr algn="r">
              <a:lnSpc>
                <a:spcPct val="90000"/>
              </a:lnSpc>
              <a:spcAft>
                <a:spcPts val="600"/>
              </a:spcAft>
            </a:pPr>
            <a:r>
              <a:rPr lang="en-US" sz="1600" dirty="0"/>
              <a:t>Public policy development and reform.</a:t>
            </a:r>
          </a:p>
          <a:p>
            <a:pPr algn="r">
              <a:lnSpc>
                <a:spcPct val="90000"/>
              </a:lnSpc>
              <a:spcAft>
                <a:spcPts val="600"/>
              </a:spcAft>
            </a:pPr>
            <a:endParaRPr lang="en-US" b="1" dirty="0"/>
          </a:p>
          <a:p>
            <a:pPr algn="r">
              <a:lnSpc>
                <a:spcPct val="90000"/>
              </a:lnSpc>
              <a:spcAft>
                <a:spcPts val="600"/>
              </a:spcAft>
            </a:pPr>
            <a:r>
              <a:rPr lang="en-US" b="1" dirty="0"/>
              <a:t>Favorite Languages</a:t>
            </a:r>
          </a:p>
          <a:p>
            <a:pPr algn="r">
              <a:lnSpc>
                <a:spcPct val="90000"/>
              </a:lnSpc>
              <a:spcAft>
                <a:spcPts val="600"/>
              </a:spcAft>
            </a:pPr>
            <a:r>
              <a:rPr lang="en-US" dirty="0"/>
              <a:t> R and Python</a:t>
            </a:r>
          </a:p>
          <a:p>
            <a:pPr algn="r">
              <a:lnSpc>
                <a:spcPct val="90000"/>
              </a:lnSpc>
              <a:spcAft>
                <a:spcPts val="600"/>
              </a:spcAft>
            </a:pPr>
            <a:endParaRPr lang="en-US" b="1" dirty="0"/>
          </a:p>
          <a:p>
            <a:pPr algn="r">
              <a:lnSpc>
                <a:spcPct val="90000"/>
              </a:lnSpc>
              <a:spcAft>
                <a:spcPts val="600"/>
              </a:spcAft>
            </a:pPr>
            <a:r>
              <a:rPr lang="en-US" b="1" dirty="0"/>
              <a:t>Favorite Wine</a:t>
            </a:r>
          </a:p>
          <a:p>
            <a:pPr algn="r">
              <a:lnSpc>
                <a:spcPct val="90000"/>
              </a:lnSpc>
              <a:spcAft>
                <a:spcPts val="600"/>
              </a:spcAft>
            </a:pPr>
            <a:r>
              <a:rPr lang="en-US" b="1" dirty="0"/>
              <a:t>Malbec</a:t>
            </a:r>
          </a:p>
        </p:txBody>
      </p:sp>
    </p:spTree>
    <p:extLst>
      <p:ext uri="{BB962C8B-B14F-4D97-AF65-F5344CB8AC3E}">
        <p14:creationId xmlns:p14="http://schemas.microsoft.com/office/powerpoint/2010/main" val="3852821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609599" y="553816"/>
            <a:ext cx="11174819"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r>
              <a:rPr lang="en-US" b="1" dirty="0"/>
              <a:t>Erin </a:t>
            </a:r>
            <a:r>
              <a:rPr lang="en-US" b="1" dirty="0" err="1"/>
              <a:t>WeaveR</a:t>
            </a:r>
            <a:endParaRPr lang="en-US" b="1" dirty="0"/>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609599" y="1290918"/>
            <a:ext cx="10645589" cy="529885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Introducing the Pantone Color of the Year 2022. PANTONE 17-3938 Very Peri is a dynamic hue that blends the faithfulness and constancy of blue with the energy and excitement of red. </a:t>
            </a:r>
          </a:p>
          <a:p>
            <a:endParaRPr lang="en-US" b="1" dirty="0"/>
          </a:p>
          <a:p>
            <a:r>
              <a:rPr lang="en-US" b="1"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288552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flipH="1">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0" y="553816"/>
            <a:ext cx="11174819"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r"/>
            <a:r>
              <a:rPr lang="en-US" b="1" dirty="0"/>
              <a:t>Georgia Miller</a:t>
            </a:r>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1017181" y="1290918"/>
            <a:ext cx="10157638" cy="5298858"/>
          </a:xfrm>
          <a:prstGeom prst="rect">
            <a:avLst/>
          </a:prstGeom>
        </p:spPr>
        <p:txBody>
          <a:bodyPr lIns="91440" tIns="45720" rIns="91440" bIns="45720" anchor="t"/>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endParaRPr lang="en-US" sz="2400" b="1" dirty="0"/>
          </a:p>
          <a:p>
            <a:pPr algn="ctr">
              <a:lnSpc>
                <a:spcPct val="150000"/>
              </a:lnSpc>
            </a:pPr>
            <a:r>
              <a:rPr lang="en-US" sz="2400" b="1" dirty="0"/>
              <a:t>Army National Guard veteran with a background in Python and GIS</a:t>
            </a:r>
            <a:endParaRPr lang="en-US" sz="2400" dirty="0">
              <a:cs typeface="Segoe UI"/>
            </a:endParaRPr>
          </a:p>
          <a:p>
            <a:pPr algn="ctr">
              <a:lnSpc>
                <a:spcPct val="150000"/>
              </a:lnSpc>
            </a:pPr>
            <a:endParaRPr lang="en-US" sz="2400" b="1" dirty="0"/>
          </a:p>
          <a:p>
            <a:pPr algn="r">
              <a:lnSpc>
                <a:spcPct val="150000"/>
              </a:lnSpc>
            </a:pPr>
            <a:r>
              <a:rPr lang="en-US" sz="2400" b="1" dirty="0"/>
              <a:t>Favorite Language: R </a:t>
            </a:r>
            <a:endParaRPr lang="en-US" sz="2400" b="1" dirty="0">
              <a:cs typeface="Segoe UI"/>
            </a:endParaRPr>
          </a:p>
          <a:p>
            <a:pPr algn="r">
              <a:lnSpc>
                <a:spcPct val="150000"/>
              </a:lnSpc>
            </a:pPr>
            <a:r>
              <a:rPr lang="en-US" sz="2400" b="1" dirty="0"/>
              <a:t>Favorite wine: Merlot</a:t>
            </a:r>
            <a:endParaRPr lang="en-US" sz="2400" dirty="0">
              <a:cs typeface="Segoe UI"/>
            </a:endParaRPr>
          </a:p>
        </p:txBody>
      </p:sp>
    </p:spTree>
    <p:extLst>
      <p:ext uri="{BB962C8B-B14F-4D97-AF65-F5344CB8AC3E}">
        <p14:creationId xmlns:p14="http://schemas.microsoft.com/office/powerpoint/2010/main" val="164177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PROJECT</a:t>
            </a:r>
            <a:br>
              <a:rPr lang="en-US" sz="4000" b="1" dirty="0">
                <a:solidFill>
                  <a:schemeClr val="tx1"/>
                </a:solidFill>
              </a:rPr>
            </a:br>
            <a:r>
              <a:rPr lang="en-US" sz="4000" b="1" dirty="0">
                <a:solidFill>
                  <a:schemeClr val="tx1"/>
                </a:solidFill>
              </a:rPr>
              <a:t>INTRODUCTION</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BA5492-1B6D-DBB2-4394-2BB69F787B13}"/>
              </a:ext>
            </a:extLst>
          </p:cNvPr>
          <p:cNvSpPr txBox="1"/>
          <p:nvPr/>
        </p:nvSpPr>
        <p:spPr>
          <a:xfrm>
            <a:off x="3078480" y="5516880"/>
            <a:ext cx="8595360" cy="400110"/>
          </a:xfrm>
          <a:prstGeom prst="rect">
            <a:avLst/>
          </a:prstGeom>
          <a:solidFill>
            <a:schemeClr val="accent2">
              <a:lumMod val="50000"/>
            </a:schemeClr>
          </a:solidFill>
          <a:effectLst>
            <a:glow rad="127000">
              <a:schemeClr val="bg1"/>
            </a:glow>
          </a:effectLst>
        </p:spPr>
        <p:txBody>
          <a:bodyPr wrap="square" rtlCol="0">
            <a:spAutoFit/>
          </a:bodyPr>
          <a:lstStyle/>
          <a:p>
            <a:pPr algn="r"/>
            <a:r>
              <a:rPr lang="en-US" sz="2000" i="1" dirty="0"/>
              <a:t>Exploring Vinho Verde red wine quality within the Minho region of Portugal</a:t>
            </a:r>
          </a:p>
        </p:txBody>
      </p:sp>
    </p:spTree>
    <p:extLst>
      <p:ext uri="{BB962C8B-B14F-4D97-AF65-F5344CB8AC3E}">
        <p14:creationId xmlns:p14="http://schemas.microsoft.com/office/powerpoint/2010/main" val="255513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Subjective</a:t>
            </a:r>
          </a:p>
          <a:p>
            <a:r>
              <a:rPr lang="en-US" dirty="0">
                <a:solidFill>
                  <a:schemeClr val="bg1"/>
                </a:solidFill>
              </a:rPr>
              <a:t>Objective</a:t>
            </a:r>
          </a:p>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Wine Quality</a:t>
            </a:r>
            <a:endParaRPr lang="en-US" dirty="0"/>
          </a:p>
        </p:txBody>
      </p:sp>
    </p:spTree>
    <p:extLst>
      <p:ext uri="{BB962C8B-B14F-4D97-AF65-F5344CB8AC3E}">
        <p14:creationId xmlns:p14="http://schemas.microsoft.com/office/powerpoint/2010/main" val="141811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3238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Wine region</a:t>
            </a:r>
          </a:p>
        </p:txBody>
      </p:sp>
      <p:pic>
        <p:nvPicPr>
          <p:cNvPr id="1028" name="Picture 4">
            <a:extLst>
              <a:ext uri="{FF2B5EF4-FFF2-40B4-BE49-F238E27FC236}">
                <a16:creationId xmlns:a16="http://schemas.microsoft.com/office/drawing/2014/main" id="{3E536354-B51F-B9FE-5006-2F1290172A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9573"/>
          <a:stretch/>
        </p:blipFill>
        <p:spPr bwMode="auto">
          <a:xfrm>
            <a:off x="6494853" y="1040225"/>
            <a:ext cx="4791028" cy="50932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7">
            <a:extLst>
              <a:ext uri="{FF2B5EF4-FFF2-40B4-BE49-F238E27FC236}">
                <a16:creationId xmlns:a16="http://schemas.microsoft.com/office/drawing/2014/main" id="{4E9DFFCF-8ED1-7BD8-485B-1AEFFE09E5D4}"/>
              </a:ext>
            </a:extLst>
          </p:cNvPr>
          <p:cNvSpPr txBox="1">
            <a:spLocks/>
          </p:cNvSpPr>
          <p:nvPr/>
        </p:nvSpPr>
        <p:spPr>
          <a:xfrm>
            <a:off x="380237" y="1981019"/>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11" name="Text Placeholder 7">
            <a:extLst>
              <a:ext uri="{FF2B5EF4-FFF2-40B4-BE49-F238E27FC236}">
                <a16:creationId xmlns:a16="http://schemas.microsoft.com/office/drawing/2014/main" id="{D6460C98-B731-E441-ABDE-D1626E2A2C67}"/>
              </a:ext>
            </a:extLst>
          </p:cNvPr>
          <p:cNvSpPr txBox="1">
            <a:spLocks/>
          </p:cNvSpPr>
          <p:nvPr/>
        </p:nvSpPr>
        <p:spPr>
          <a:xfrm>
            <a:off x="380237" y="1972373"/>
            <a:ext cx="6602820" cy="5201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Vinho Verde</a:t>
            </a:r>
          </a:p>
          <a:p>
            <a:pPr lvl="1"/>
            <a:r>
              <a:rPr lang="en-US" dirty="0" err="1">
                <a:solidFill>
                  <a:schemeClr val="bg1"/>
                </a:solidFill>
              </a:rPr>
              <a:t>Alvarinho</a:t>
            </a:r>
            <a:r>
              <a:rPr lang="en-US" dirty="0">
                <a:solidFill>
                  <a:schemeClr val="bg1"/>
                </a:solidFill>
              </a:rPr>
              <a:t> &amp; </a:t>
            </a:r>
            <a:r>
              <a:rPr lang="en-US" dirty="0" err="1">
                <a:solidFill>
                  <a:schemeClr val="bg1"/>
                </a:solidFill>
              </a:rPr>
              <a:t>Loueiro</a:t>
            </a:r>
            <a:endParaRPr lang="en-US" dirty="0">
              <a:solidFill>
                <a:schemeClr val="bg1"/>
              </a:solidFill>
            </a:endParaRPr>
          </a:p>
          <a:p>
            <a:pPr lvl="1"/>
            <a:r>
              <a:rPr lang="en-US" dirty="0">
                <a:solidFill>
                  <a:schemeClr val="bg1"/>
                </a:solidFill>
              </a:rPr>
              <a:t>Amaral, </a:t>
            </a:r>
            <a:r>
              <a:rPr lang="en-US" dirty="0" err="1">
                <a:solidFill>
                  <a:schemeClr val="bg1"/>
                </a:solidFill>
              </a:rPr>
              <a:t>Borraçal</a:t>
            </a:r>
            <a:endParaRPr lang="en-US" dirty="0">
              <a:solidFill>
                <a:schemeClr val="bg1"/>
              </a:solidFill>
            </a:endParaRPr>
          </a:p>
          <a:p>
            <a:r>
              <a:rPr lang="en-US" dirty="0">
                <a:solidFill>
                  <a:schemeClr val="bg1"/>
                </a:solidFill>
              </a:rPr>
              <a:t>Galicia </a:t>
            </a:r>
          </a:p>
          <a:p>
            <a:pPr lvl="1"/>
            <a:r>
              <a:rPr lang="en-US" dirty="0" err="1">
                <a:solidFill>
                  <a:schemeClr val="bg1"/>
                </a:solidFill>
              </a:rPr>
              <a:t>Albariño</a:t>
            </a:r>
            <a:endParaRPr lang="en-US" dirty="0">
              <a:solidFill>
                <a:schemeClr val="bg1"/>
              </a:solidFill>
            </a:endParaRPr>
          </a:p>
          <a:p>
            <a:pPr marL="457200" lvl="1" indent="0">
              <a:buNone/>
            </a:pPr>
            <a:r>
              <a:rPr lang="en-US" dirty="0" err="1">
                <a:solidFill>
                  <a:schemeClr val="bg1"/>
                </a:solidFill>
              </a:rPr>
              <a:t>Mencía</a:t>
            </a:r>
            <a:endParaRPr lang="en-US" dirty="0">
              <a:solidFill>
                <a:schemeClr val="bg1"/>
              </a:solidFill>
            </a:endParaRPr>
          </a:p>
          <a:p>
            <a:pPr lvl="1"/>
            <a:endParaRPr lang="en-US" dirty="0">
              <a:solidFill>
                <a:schemeClr val="bg1"/>
              </a:solidFill>
            </a:endParaRPr>
          </a:p>
        </p:txBody>
      </p:sp>
    </p:spTree>
    <p:extLst>
      <p:ext uri="{BB962C8B-B14F-4D97-AF65-F5344CB8AC3E}">
        <p14:creationId xmlns:p14="http://schemas.microsoft.com/office/powerpoint/2010/main" val="2825708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3154680"/>
            <a:ext cx="6602820" cy="3592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289560"/>
            <a:ext cx="8382763" cy="1606746"/>
          </a:xfrm>
        </p:spPr>
        <p:txBody>
          <a:bodyPr>
            <a:normAutofit fontScale="90000"/>
          </a:bodyPr>
          <a:lstStyle/>
          <a:p>
            <a:r>
              <a:rPr lang="en-US" b="1" dirty="0"/>
              <a:t>WINE REGION</a:t>
            </a:r>
            <a:br>
              <a:rPr lang="en-US" b="1" dirty="0"/>
            </a:br>
            <a:r>
              <a:rPr lang="en-US" sz="2200" b="1" i="1" dirty="0"/>
              <a:t>(continued)</a:t>
            </a:r>
            <a:br>
              <a:rPr lang="en-US" b="1" dirty="0"/>
            </a:br>
            <a:endParaRPr lang="en-US" i="1" dirty="0">
              <a:latin typeface="+mn-lt"/>
            </a:endParaRPr>
          </a:p>
        </p:txBody>
      </p:sp>
      <p:sp>
        <p:nvSpPr>
          <p:cNvPr id="6" name="Rectangle 5">
            <a:extLst>
              <a:ext uri="{FF2B5EF4-FFF2-40B4-BE49-F238E27FC236}">
                <a16:creationId xmlns:a16="http://schemas.microsoft.com/office/drawing/2014/main" id="{46855946-D588-66D7-79B7-6A406862E3A6}"/>
              </a:ext>
            </a:extLst>
          </p:cNvPr>
          <p:cNvSpPr/>
          <p:nvPr/>
        </p:nvSpPr>
        <p:spPr>
          <a:xfrm>
            <a:off x="380237" y="2043173"/>
            <a:ext cx="11431526" cy="3046988"/>
          </a:xfrm>
          <a:prstGeom prst="rect">
            <a:avLst/>
          </a:prstGeom>
          <a:solidFill>
            <a:schemeClr val="accent2">
              <a:lumMod val="90000"/>
            </a:schemeClr>
          </a:solidFill>
        </p:spPr>
        <p:txBody>
          <a:bodyPr wrap="square">
            <a:spAutoFit/>
          </a:bodyPr>
          <a:lstStyle/>
          <a:p>
            <a:r>
              <a:rPr lang="en-US" sz="2400" b="1" i="1" dirty="0"/>
              <a:t>Vinho Verde </a:t>
            </a:r>
            <a:r>
              <a:rPr lang="en-US" sz="2400" dirty="0"/>
              <a:t>hails from a small region, </a:t>
            </a:r>
            <a:r>
              <a:rPr lang="en-US" sz="2400" b="1" dirty="0"/>
              <a:t>Minho</a:t>
            </a:r>
            <a:r>
              <a:rPr lang="en-US" sz="2400" dirty="0"/>
              <a:t>, nestled in </a:t>
            </a:r>
            <a:r>
              <a:rPr lang="en-US" sz="2400" b="1" dirty="0"/>
              <a:t>Northern Portugal</a:t>
            </a:r>
            <a:r>
              <a:rPr lang="en-US" sz="2400" dirty="0"/>
              <a:t>. </a:t>
            </a:r>
          </a:p>
          <a:p>
            <a:endParaRPr lang="en-US" sz="2400" dirty="0"/>
          </a:p>
          <a:p>
            <a:r>
              <a:rPr lang="en-US" sz="2400" b="1" dirty="0"/>
              <a:t>Minho</a:t>
            </a:r>
            <a:r>
              <a:rPr lang="en-US" sz="2400" dirty="0"/>
              <a:t> is particularly known for its </a:t>
            </a:r>
            <a:r>
              <a:rPr lang="en-US" sz="2400" u="sng" dirty="0"/>
              <a:t>bright, summery</a:t>
            </a:r>
            <a:r>
              <a:rPr lang="en-US" sz="2400" dirty="0"/>
              <a:t> white wines with subtle carbonation. </a:t>
            </a:r>
          </a:p>
          <a:p>
            <a:endParaRPr lang="en-US" sz="2400" dirty="0"/>
          </a:p>
          <a:p>
            <a:r>
              <a:rPr lang="en-US" sz="2400" dirty="0"/>
              <a:t>Red and rosé Vinho Verde wines are the region's ‘</a:t>
            </a:r>
            <a:r>
              <a:rPr lang="en-US" sz="2400" b="1" dirty="0"/>
              <a:t>rare gems</a:t>
            </a:r>
            <a:r>
              <a:rPr lang="en-US" sz="2400" dirty="0"/>
              <a:t>’. </a:t>
            </a:r>
          </a:p>
          <a:p>
            <a:endParaRPr lang="en-US" sz="2400" dirty="0"/>
          </a:p>
          <a:p>
            <a:r>
              <a:rPr lang="en-US" sz="2400" dirty="0"/>
              <a:t>Cool, rainy climate-&gt; more difficult to ripen the red </a:t>
            </a:r>
            <a:r>
              <a:rPr lang="en-US" sz="2400" b="1" i="1" dirty="0" err="1"/>
              <a:t>Vinhão</a:t>
            </a:r>
            <a:r>
              <a:rPr lang="en-US" sz="2400" dirty="0"/>
              <a:t> and </a:t>
            </a:r>
            <a:r>
              <a:rPr lang="en-US" sz="2400" b="1" i="1" dirty="0" err="1"/>
              <a:t>Padeiro</a:t>
            </a:r>
            <a:r>
              <a:rPr lang="en-US" sz="2400" dirty="0"/>
              <a:t> grapes</a:t>
            </a:r>
          </a:p>
        </p:txBody>
      </p:sp>
    </p:spTree>
    <p:extLst>
      <p:ext uri="{BB962C8B-B14F-4D97-AF65-F5344CB8AC3E}">
        <p14:creationId xmlns:p14="http://schemas.microsoft.com/office/powerpoint/2010/main" val="854509333"/>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1003</Words>
  <Application>Microsoft Macintosh PowerPoint</Application>
  <PresentationFormat>Widescreen</PresentationFormat>
  <Paragraphs>131</Paragraphs>
  <Slides>26</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26</vt:i4>
      </vt:variant>
    </vt:vector>
  </HeadingPairs>
  <TitlesOfParts>
    <vt:vector size="35" baseType="lpstr">
      <vt:lpstr>Apple Color Emoji</vt:lpstr>
      <vt:lpstr>Arial</vt:lpstr>
      <vt:lpstr>Calibri</vt:lpstr>
      <vt:lpstr>Segoe UI</vt:lpstr>
      <vt:lpstr>Segoe UI Light</vt:lpstr>
      <vt:lpstr>Balancing Act</vt:lpstr>
      <vt:lpstr>Wellspring</vt:lpstr>
      <vt:lpstr>Star of the show</vt:lpstr>
      <vt:lpstr>Amusements</vt:lpstr>
      <vt:lpstr>Red Wine Quality  Predictors by The Three Musketeers</vt:lpstr>
      <vt:lpstr>TEAM Introductions</vt:lpstr>
      <vt:lpstr>PowerPoint Presentation</vt:lpstr>
      <vt:lpstr>PowerPoint Presentation</vt:lpstr>
      <vt:lpstr>PowerPoint Presentation</vt:lpstr>
      <vt:lpstr>PROJECT INTRODUCTION</vt:lpstr>
      <vt:lpstr>Wine Quality</vt:lpstr>
      <vt:lpstr>Wine region</vt:lpstr>
      <vt:lpstr>WINE REGION (continued) </vt:lpstr>
      <vt:lpstr>PROJECT BACKGROUND</vt:lpstr>
      <vt:lpstr>ProjecT Background:  Portuguese wine Production &amp; Exports </vt:lpstr>
      <vt:lpstr>ProjecT Background: PURPOSE</vt:lpstr>
      <vt:lpstr>The DATASET</vt:lpstr>
      <vt:lpstr>The DataSet</vt:lpstr>
      <vt:lpstr>The DataSet</vt:lpstr>
      <vt:lpstr>EVALUATION QUESTIONS &amp; METHODS</vt:lpstr>
      <vt:lpstr>Questions</vt:lpstr>
      <vt:lpstr>METHODS</vt:lpstr>
      <vt:lpstr>METHODS</vt:lpstr>
      <vt:lpstr>RESULTS</vt:lpstr>
      <vt:lpstr>Results</vt:lpstr>
      <vt:lpstr>SUMMARY &amp; CONCLUSIONS</vt:lpstr>
      <vt:lpstr>Summary</vt:lpstr>
      <vt:lpstr>Conclusions </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Wine Quality  Predictors by The Three Musketeers</dc:title>
  <dc:creator/>
  <cp:lastModifiedBy/>
  <cp:revision>84</cp:revision>
  <dcterms:created xsi:type="dcterms:W3CDTF">2021-12-08T21:54:28Z</dcterms:created>
  <dcterms:modified xsi:type="dcterms:W3CDTF">2022-06-15T19:09:23Z</dcterms:modified>
</cp:coreProperties>
</file>